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5143500" cx="9144000"/>
  <p:notesSz cx="6858000" cy="9144000"/>
  <p:embeddedFontLst>
    <p:embeddedFont>
      <p:font typeface="Roboto"/>
      <p:regular r:id="rId83"/>
      <p:bold r:id="rId84"/>
      <p:italic r:id="rId85"/>
      <p:boldItalic r:id="rId86"/>
    </p:embeddedFont>
    <p:embeddedFont>
      <p:font typeface="Montserrat"/>
      <p:regular r:id="rId87"/>
      <p:bold r:id="rId88"/>
      <p:italic r:id="rId89"/>
      <p:boldItalic r:id="rId90"/>
    </p:embeddedFont>
    <p:embeddedFont>
      <p:font typeface="Lato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42" Type="http://schemas.openxmlformats.org/officeDocument/2006/relationships/slide" Target="slides/slide37.xml"/><Relationship Id="rId86" Type="http://schemas.openxmlformats.org/officeDocument/2006/relationships/font" Target="fonts/Roboto-boldItalic.fntdata"/><Relationship Id="rId41" Type="http://schemas.openxmlformats.org/officeDocument/2006/relationships/slide" Target="slides/slide36.xml"/><Relationship Id="rId85" Type="http://schemas.openxmlformats.org/officeDocument/2006/relationships/font" Target="fonts/Roboto-italic.fntdata"/><Relationship Id="rId44" Type="http://schemas.openxmlformats.org/officeDocument/2006/relationships/slide" Target="slides/slide39.xml"/><Relationship Id="rId88" Type="http://schemas.openxmlformats.org/officeDocument/2006/relationships/font" Target="fonts/Montserrat-bold.fntdata"/><Relationship Id="rId43" Type="http://schemas.openxmlformats.org/officeDocument/2006/relationships/slide" Target="slides/slide38.xml"/><Relationship Id="rId87" Type="http://schemas.openxmlformats.org/officeDocument/2006/relationships/font" Target="fonts/Montserrat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Montserrat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Lato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Lato-regular.fntdata"/><Relationship Id="rId90" Type="http://schemas.openxmlformats.org/officeDocument/2006/relationships/font" Target="fonts/Montserrat-boldItalic.fntdata"/><Relationship Id="rId93" Type="http://schemas.openxmlformats.org/officeDocument/2006/relationships/font" Target="fonts/Lato-italic.fntdata"/><Relationship Id="rId92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c66a4e2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c66a4e2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c66a4e23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c66a4e23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c66a4e23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c66a4e23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c66a4e23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c66a4e23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c66a4e23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c66a4e2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c66a4e23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c66a4e23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c66a4e2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c66a4e2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66a4e23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66a4e23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66a4e23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66a4e23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c66a4e23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c66a4e23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c66a4e23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c66a4e23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c66a4e2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c66a4e2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c66a4e23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c66a4e23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c66a4e23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c66a4e23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c66a4e23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c66a4e23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e5fa08efb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e5fa08efb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c66a4e23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c66a4e23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c66a4e23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c66a4e23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c66a4e23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c66a4e23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c66a4e23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c66a4e23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c66a4e23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c66a4e23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c66a4e23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c66a4e23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c66a4e2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c66a4e2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c66a4e23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c66a4e23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c66a4e23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c66a4e23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c66a4e23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c66a4e23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c66a4e23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c66a4e23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c66a4e23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c66a4e23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c66a4e23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c66a4e23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c66a4e23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c66a4e23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c66a4e23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c66a4e23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c66a4e23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c66a4e23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c66a4e23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c66a4e23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c66a4e23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c66a4e2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c66a4e23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c66a4e23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c66a4e23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c66a4e23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c66a4e23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c66a4e23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c66a4e23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c66a4e23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c66a4e23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c66a4e23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c66a4e23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c66a4e23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c66a4e23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2c66a4e23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c66a4e23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c66a4e23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c66a4e23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c66a4e23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c66a4e23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c66a4e23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c66a4e23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c66a4e2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c66a4e234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c66a4e23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c66a4e23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c66a4e23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c66a4e234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c66a4e23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c66a4e23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c66a4e23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c66a4e23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c66a4e23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c66a4e23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c66a4e23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c66a4e234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c66a4e234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c66a4e234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c66a4e23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c66a4e23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c66a4e23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d90eadb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d90eadb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c66a4e23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c66a4e23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d90eadbe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d90eadbe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d90eadbe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d90eadbe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d90eadbe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d90eadbe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d90eadbe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d90eadbe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d90eadbe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d90eadbe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d90eadbe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d90eadbe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d90eadbe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d90eadbe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d90eadbe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d90eadbe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d90eadbe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d90eadbe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d90eadbe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2d90eadbe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c66a4e23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c66a4e23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d90eadbe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2d90eadbe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d90eadbe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d90eadbe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d90eadbe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d90eadbe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d90eadbe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2d90eadbe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d90eadbe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2d90eadbe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d90eadbe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d90eadbe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d90eadbe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d90eadbe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d90eadbe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2d90eadbe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c66a4e23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c66a4e23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c66a4e23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c66a4e23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t.wikipedia.org/wiki/Virtualiza%C3%A7%C3%A3o_em_n%C3%ADvel_de_sistema_operacional" TargetMode="External"/><Relationship Id="rId4" Type="http://schemas.openxmlformats.org/officeDocument/2006/relationships/hyperlink" Target="https://pt.wikipedia.org/wiki/C%C3%B3digo_aberto" TargetMode="External"/><Relationship Id="rId11" Type="http://schemas.openxmlformats.org/officeDocument/2006/relationships/hyperlink" Target="https://k3s.io/" TargetMode="External"/><Relationship Id="rId10" Type="http://schemas.openxmlformats.org/officeDocument/2006/relationships/hyperlink" Target="https://microk8s.io/" TargetMode="External"/><Relationship Id="rId9" Type="http://schemas.openxmlformats.org/officeDocument/2006/relationships/hyperlink" Target="https://labs.play-with-k8s.com/" TargetMode="External"/><Relationship Id="rId5" Type="http://schemas.openxmlformats.org/officeDocument/2006/relationships/hyperlink" Target="https://pt.wikipedia.org/wiki/Virtualiza%C3%A7%C3%A3o_em_n%C3%ADvel_de_sistema_operacional" TargetMode="External"/><Relationship Id="rId6" Type="http://schemas.openxmlformats.org/officeDocument/2006/relationships/hyperlink" Target="https://pt.wikipedia.org/wiki/Google" TargetMode="External"/><Relationship Id="rId7" Type="http://schemas.openxmlformats.org/officeDocument/2006/relationships/hyperlink" Target="https://pt.wikipedia.org/wiki/Linux_Foundation" TargetMode="External"/><Relationship Id="rId8" Type="http://schemas.openxmlformats.org/officeDocument/2006/relationships/hyperlink" Target="https://pt.wikipedia.org/wiki/Docker_(software)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hoenixnap.com/kb/install-kubernetes-on-ubuntu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hoenixnap.com/kb/install-kubernetes-on-ubuntu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tackoverflow.com/questions/52119985/kubeadm-init-shows-kubelet-isnt-running-or-healthy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p6xDCz00TxU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kubernetes.io/docs/concepts/overview/components/" TargetMode="External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youtube.com/watch?v=FAnQTgr04mU" TargetMode="External"/><Relationship Id="rId4" Type="http://schemas.openxmlformats.org/officeDocument/2006/relationships/hyperlink" Target="https://gitlab.com/nanuchi/youtube-tutorial-series/-/tree/master/configmap-and-secret-volumes" TargetMode="External"/><Relationship Id="rId5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kubernetes.io/docs/setup/production-environment/tools/kubeadm/high-availability/" TargetMode="External"/><Relationship Id="rId4" Type="http://schemas.openxmlformats.org/officeDocument/2006/relationships/hyperlink" Target="https://kubernetes.io/docs/setup/production-environment/tools/kubeadm/ha-topology/" TargetMode="External"/><Relationship Id="rId5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kubernetes.io/docs/setup/production-environment/tools/kubeadm/high-availability/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kubernetes.io/docs/setup/production-environment/tools/kubeadm/high-availability/" TargetMode="External"/><Relationship Id="rId4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t.wikipedia.org/wiki/Virtualiza%C3%A7%C3%A3o_em_n%C3%ADvel_de_sistema_operacional" TargetMode="External"/><Relationship Id="rId4" Type="http://schemas.openxmlformats.org/officeDocument/2006/relationships/hyperlink" Target="https://pt.wikipedia.org/wiki/C%C3%B3digo_aberto" TargetMode="External"/><Relationship Id="rId10" Type="http://schemas.openxmlformats.org/officeDocument/2006/relationships/image" Target="../media/image7.png"/><Relationship Id="rId9" Type="http://schemas.openxmlformats.org/officeDocument/2006/relationships/hyperlink" Target="https://labs.play-with-k8s.com/" TargetMode="External"/><Relationship Id="rId5" Type="http://schemas.openxmlformats.org/officeDocument/2006/relationships/hyperlink" Target="https://pt.wikipedia.org/wiki/Virtualiza%C3%A7%C3%A3o_em_n%C3%ADvel_de_sistema_operacional" TargetMode="External"/><Relationship Id="rId6" Type="http://schemas.openxmlformats.org/officeDocument/2006/relationships/hyperlink" Target="https://pt.wikipedia.org/wiki/Google" TargetMode="External"/><Relationship Id="rId7" Type="http://schemas.openxmlformats.org/officeDocument/2006/relationships/hyperlink" Target="https://pt.wikipedia.org/wiki/Linux_Foundation" TargetMode="External"/><Relationship Id="rId8" Type="http://schemas.openxmlformats.org/officeDocument/2006/relationships/hyperlink" Target="https://pt.wikipedia.org/wiki/Docker_(software)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youtube.com/watch?v=04xdSqcEEyE" TargetMode="External"/><Relationship Id="rId4" Type="http://schemas.openxmlformats.org/officeDocument/2006/relationships/hyperlink" Target="https://containerd.io/" TargetMode="External"/><Relationship Id="rId5" Type="http://schemas.openxmlformats.org/officeDocument/2006/relationships/hyperlink" Target="https://www.docker.com/blog/runc/" TargetMode="External"/><Relationship Id="rId6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atlassian.com/br/agile/software-development/continuous-integration" TargetMode="External"/><Relationship Id="rId4" Type="http://schemas.openxmlformats.org/officeDocument/2006/relationships/hyperlink" Target="https://www.atlassian.com/agile" TargetMode="External"/><Relationship Id="rId5" Type="http://schemas.openxmlformats.org/officeDocument/2006/relationships/hyperlink" Target="https://www.atlassian.com/br/devops/what-is-devops/devops-best-practic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virtualbox.org/wiki/Downloads" TargetMode="External"/><Relationship Id="rId4" Type="http://schemas.openxmlformats.org/officeDocument/2006/relationships/hyperlink" Target="https://docs.aws.amazon.com/eks/latest/userguide/install-kubectl.html" TargetMode="External"/><Relationship Id="rId5" Type="http://schemas.openxmlformats.org/officeDocument/2006/relationships/hyperlink" Target="https://minikube.sigs.k8s.io/docs/start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atlassian.com/br/agile/software-development/continuous-integration" TargetMode="External"/><Relationship Id="rId4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redhat.com/pt-br/topics/devops/what-is-ci-cd" TargetMode="External"/><Relationship Id="rId4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redhat.com/pt-br/topics/devops/what-is-ci-cd" TargetMode="External"/><Relationship Id="rId4" Type="http://schemas.openxmlformats.org/officeDocument/2006/relationships/hyperlink" Target="https://www.youtube.com/watch?v=j0DNdPXTBi0" TargetMode="External"/><Relationship Id="rId5" Type="http://schemas.openxmlformats.org/officeDocument/2006/relationships/hyperlink" Target="https://www.youtube.com/watch?v=t7-gKSunQf8" TargetMode="External"/><Relationship Id="rId6" Type="http://schemas.openxmlformats.org/officeDocument/2006/relationships/image" Target="../media/image7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www.torneseumprogramador.com.br/aulas/integracao-continua" TargetMode="External"/><Relationship Id="rId4" Type="http://schemas.openxmlformats.org/officeDocument/2006/relationships/hyperlink" Target="https://www.jenkins.io/doc/book/pipeline/syntax/" TargetMode="External"/><Relationship Id="rId5" Type="http://schemas.openxmlformats.org/officeDocument/2006/relationships/image" Target="../media/image68.png"/><Relationship Id="rId6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youtube.com/watch?v=XGSuK8kyGag" TargetMode="External"/><Relationship Id="rId4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ithub.com/Didox/validadorcpfjava/blob/main/jenkinsfile" TargetMode="External"/><Relationship Id="rId4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plugins.jenkins.io/ssh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Relationship Id="rId4" Type="http://schemas.openxmlformats.org/officeDocument/2006/relationships/hyperlink" Target="https://gitlab.com/Didox/ci-cd-java-app-treinamento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lab.com/Didox/validardor-cpf-java" TargetMode="External"/><Relationship Id="rId4" Type="http://schemas.openxmlformats.org/officeDocument/2006/relationships/hyperlink" Target="https://gitlab.com/Didox/validardor-cpf-java/-/blob/master/.gitlab-ci.yml" TargetMode="External"/><Relationship Id="rId5" Type="http://schemas.openxmlformats.org/officeDocument/2006/relationships/image" Target="../media/image8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youtube.com/watch?v=R8_veQiYBjI" TargetMode="External"/><Relationship Id="rId4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Kubernetes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297500" y="1338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1050">
                <a:latin typeface="Arial"/>
                <a:ea typeface="Arial"/>
                <a:cs typeface="Arial"/>
                <a:sym typeface="Arial"/>
              </a:rPr>
              <a:t>Kubernetes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 é um sistema de orquestração de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containeres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open-source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 que automatiza a implantação, o dimensionamento e a gestão de aplicações em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contêineres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. Ele foi originalmente projetado pelo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Google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 e agora é mantido pela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Cloud Native Computing Foundation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. Ele funciona com uma variedade de ferramentas de conteinerização, incluindo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Docker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50">
                <a:latin typeface="Arial"/>
                <a:ea typeface="Arial"/>
                <a:cs typeface="Arial"/>
                <a:sym typeface="Arial"/>
              </a:rPr>
              <a:t>Muitos serviços de nuvem oferecem uma plataforma baseada em Serviço (Paas ou Iaas), onde o kubernetes pode ser implantado sob serviço gerenciado. Muitos fornecedores também provém sua própria marca de distribuição de kubernetes. </a:t>
            </a:r>
            <a:endParaRPr sz="105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50">
                <a:latin typeface="Arial"/>
                <a:ea typeface="Arial"/>
                <a:cs typeface="Arial"/>
                <a:sym typeface="Arial"/>
              </a:rPr>
              <a:t>Para testar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https://labs.play-with-k8s.com/</a:t>
            </a:r>
            <a:endParaRPr sz="105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hlinkClick r:id="rId10"/>
              </a:rPr>
              <a:t>https://microk8s.io/</a:t>
            </a:r>
            <a:endParaRPr sz="105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pt-BR" sz="1050" u="sng">
                <a:solidFill>
                  <a:schemeClr val="hlink"/>
                </a:solidFill>
                <a:hlinkClick r:id="rId11"/>
              </a:rPr>
              <a:t>https://k3s.io/</a:t>
            </a:r>
            <a:endParaRPr b="1" i="1" sz="10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Máquinas criadas ligue o mult term do iterm</a:t>
            </a:r>
            <a:endParaRPr sz="1100"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600" y="1066750"/>
            <a:ext cx="6255048" cy="390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Conect via ssh nas 3 máquinas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faça o apt-get update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000" y="1307850"/>
            <a:ext cx="5649362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Desligue a swap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para evitar swap do sistema operacional, o swap será feito pelo kubernetes nos pods</a:t>
            </a:r>
            <a:br>
              <a:rPr lang="pt-BR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$ sudo swapoff -a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$ sudo sed -i '/ swap / s/^/#/' /etc/fstab</a:t>
            </a:r>
            <a:endParaRPr sz="1100"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608250"/>
            <a:ext cx="66103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488" y="3155250"/>
            <a:ext cx="6087024" cy="16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>
            <p:ph type="title"/>
          </p:nvPr>
        </p:nvSpPr>
        <p:spPr>
          <a:xfrm>
            <a:off x="960400" y="2793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 tiver a entrada da swap vc comenta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Instale o docker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https://phoenixnap.com/kb/install-kubernetes-on-ubuntu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050" y="1248350"/>
            <a:ext cx="5836401" cy="36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Instale o kubernetes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https://phoenixnap.com/kb/install-kubernetes-on-ubuntu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200" y="1131450"/>
            <a:ext cx="4874822" cy="36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Verifica se está tudo ok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50" y="963425"/>
            <a:ext cx="5836401" cy="36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Configurando master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somente na máquina 1 rodar o comando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sudo kubeadm init --apiserver-advertise-address 172.31.26.240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latin typeface="Courier New"/>
                <a:ea typeface="Courier New"/>
                <a:cs typeface="Courier New"/>
                <a:sym typeface="Courier New"/>
              </a:rPr>
              <a:t>kubectl cluster-info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Obs: tenha uma máquina com pelo menos 2 CPUs e mais de 1700 MB - AWS - </a:t>
            </a:r>
            <a:r>
              <a:rPr lang="pt-B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t2.medium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00" y="1577000"/>
            <a:ext cx="8001199" cy="1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686800" y="3185475"/>
            <a:ext cx="776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Depois de instalado rode os comandos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kubeadm init --apiserver-advertise-address $(hostname -i) # inicia master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kubeadm init --apiserver-advertise-address </a:t>
            </a: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172.31.26.240</a:t>
            </a:r>
            <a: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# inicia master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mkdir -p $HOME/.kube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cp -i /etc/kubernetes/admin.conf $HOME/.kube/config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chown $(id -u):$(id -g) $HOME/.kube/config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kubeadm reset -f # no caso de problemas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tenha problema na inicialização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https://stackoverflow.com/questions/52119985/kubeadm-init-shows-kubelet-isnt-running-or-healthy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7" name="Google Shape;157;p29"/>
          <p:cNvSpPr txBox="1"/>
          <p:nvPr/>
        </p:nvSpPr>
        <p:spPr>
          <a:xfrm>
            <a:off x="540775" y="2411025"/>
            <a:ext cx="7766400" cy="21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Criar este arquivo:  '/etc/docker/daemon.json' com conteúdo abaixo:</a:t>
            </a:r>
            <a:endParaRPr sz="1150">
              <a:solidFill>
                <a:schemeClr val="dk1"/>
              </a:solidFill>
            </a:endParaRPr>
          </a:p>
          <a:p>
            <a:pPr indent="0" lvl="0" marL="1143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{ "exec-opts": ["native.cgroupdriver=systemd"] 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depois</a:t>
            </a:r>
            <a:endParaRPr sz="1150">
              <a:solidFill>
                <a:schemeClr val="dk1"/>
              </a:solidFill>
            </a:endParaRPr>
          </a:p>
          <a:p>
            <a:pPr indent="0" lvl="0" marL="1143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$ sudo systemctl daemon-reload </a:t>
            </a:r>
            <a:endParaRPr sz="1000">
              <a:solidFill>
                <a:schemeClr val="dk1"/>
              </a:solidFill>
            </a:endParaRPr>
          </a:p>
          <a:p>
            <a:pPr indent="0" lvl="0" marL="1143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$ sudo systemctl restart docker </a:t>
            </a:r>
            <a:endParaRPr sz="1000">
              <a:solidFill>
                <a:schemeClr val="dk1"/>
              </a:solidFill>
            </a:endParaRPr>
          </a:p>
          <a:p>
            <a:pPr indent="0" lvl="0" marL="1143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$ sudo systemctl restart kubelet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Rodar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kubeadm reset -f # no caso de problemas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kubeadm init --apiserver-advertise-address $(hostname -i) # inicia master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43350"/>
            <a:ext cx="8839204" cy="871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Observar o comando para vc colocar nos workers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 aparece ao iniciar o master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50" y="1190950"/>
            <a:ext cx="8082103" cy="364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perca o comando do kubeadm join rodar</a:t>
            </a:r>
            <a:endParaRPr/>
          </a:p>
        </p:txBody>
      </p:sp>
      <p:sp>
        <p:nvSpPr>
          <p:cNvPr id="170" name="Google Shape;170;p31"/>
          <p:cNvSpPr txBox="1"/>
          <p:nvPr/>
        </p:nvSpPr>
        <p:spPr>
          <a:xfrm>
            <a:off x="1268275" y="1687700"/>
            <a:ext cx="65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kubeadm token create --print-join-command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25" y="2514150"/>
            <a:ext cx="8839199" cy="112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700" y="1017725"/>
            <a:ext cx="643060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Rodar o comando join no worker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5" y="788075"/>
            <a:ext cx="6715351" cy="41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Verificar os nós no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$ kubectl get nodes # se ele não tiver ativo rodar o comando abaixo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25" y="980725"/>
            <a:ext cx="8084045" cy="17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/>
          <p:nvPr/>
        </p:nvSpPr>
        <p:spPr>
          <a:xfrm>
            <a:off x="207250" y="2774375"/>
            <a:ext cx="8643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Rodar comando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$</a:t>
            </a:r>
            <a:r>
              <a:rPr lang="pt-BR" sz="1000">
                <a:solidFill>
                  <a:schemeClr val="dk1"/>
                </a:solidFill>
              </a:rPr>
              <a:t> kubectl apply -f "https://cloud.weave.works/k8s/net?k8s-version=$(kubectl version | base64 | tr -d  '\n')"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Caso der erro no wave em: kubectl get pods  –all-namespace –watch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$ kubectl apply -f "https://cloud.weave.works/k8s/net?k8s-version=$(kubectl version | base64 | tr -d  '\n')&amp;env.IPALLOC_RANGE=172.31.0.0/24"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$ kubectl get nodes -o wide # verifica o IP dos nós</a:t>
            </a:r>
            <a:br>
              <a:rPr lang="pt-BR" sz="1000">
                <a:solidFill>
                  <a:schemeClr val="dk1"/>
                </a:solidFill>
              </a:rPr>
            </a:br>
            <a:r>
              <a:rPr lang="pt-BR" sz="1000">
                <a:solidFill>
                  <a:schemeClr val="dk1"/>
                </a:solidFill>
              </a:rPr>
              <a:t>$ kubectl run nginx --image nginx # cria um pod nginx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13675"/>
            <a:ext cx="8839204" cy="742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de error no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1" name="Google Shape;191;p34"/>
          <p:cNvSpPr txBox="1"/>
          <p:nvPr/>
        </p:nvSpPr>
        <p:spPr>
          <a:xfrm>
            <a:off x="686800" y="1151250"/>
            <a:ext cx="77664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change@change-VirtualBox:~$ kubectl get nodes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connection to the server 10.0.2.15:6443 was refused - did you specify the right host or port?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6350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pt-BR" sz="1150">
                <a:solidFill>
                  <a:schemeClr val="dk1"/>
                </a:solidFill>
              </a:rPr>
              <a:t>sudo -i</a:t>
            </a:r>
            <a:endParaRPr sz="1150">
              <a:solidFill>
                <a:schemeClr val="dk1"/>
              </a:solidFill>
            </a:endParaRPr>
          </a:p>
          <a:p>
            <a:pPr indent="-301625" lvl="0" marL="635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pt-BR" sz="1150">
                <a:solidFill>
                  <a:schemeClr val="dk1"/>
                </a:solidFill>
              </a:rPr>
              <a:t>swapoff -a</a:t>
            </a:r>
            <a:endParaRPr sz="1150">
              <a:solidFill>
                <a:schemeClr val="dk1"/>
              </a:solidFill>
            </a:endParaRPr>
          </a:p>
          <a:p>
            <a:pPr indent="-301625" lvl="0" marL="635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pt-BR" sz="1150">
                <a:solidFill>
                  <a:schemeClr val="dk1"/>
                </a:solidFill>
              </a:rPr>
              <a:t>exit</a:t>
            </a:r>
            <a:endParaRPr sz="1150">
              <a:solidFill>
                <a:schemeClr val="dk1"/>
              </a:solidFill>
            </a:endParaRPr>
          </a:p>
          <a:p>
            <a:pPr indent="-301625" lvl="0" marL="635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pt-BR" sz="1150">
                <a:solidFill>
                  <a:schemeClr val="dk1"/>
                </a:solidFill>
              </a:rPr>
              <a:t>strace -eopenat kubectl version</a:t>
            </a:r>
            <a:endParaRPr sz="1150">
              <a:solidFill>
                <a:schemeClr val="dk1"/>
              </a:solidFill>
            </a:endParaRPr>
          </a:p>
          <a:p>
            <a:pPr indent="-301625" lvl="0" marL="635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1268275" y="27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de error no join worker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7" name="Google Shape;197;p35"/>
          <p:cNvSpPr txBox="1"/>
          <p:nvPr/>
        </p:nvSpPr>
        <p:spPr>
          <a:xfrm>
            <a:off x="686800" y="1151250"/>
            <a:ext cx="77664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Erro: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[preflight] Running pre-flight checks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error execution phase preflight: [preflight] Some fatal errors occurred: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[ERROR CRI]: container runtime is not running: output: time="2022-05-24T15:20:57Z" level=fatal msg="getting status of runtime: rpc error: code = Unimplemented desc = unknown service runtime.v1alpha2.RuntimeService"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Solução: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mkdir -p /etc/containerd &amp;&amp; containerd config default &gt; /etc/containerd/config.toml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systemctl restart containerd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kubeadm reset --force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kubeadm join 172.31.4.4:6443 --token 1b7ht3.shv0hr4feg5n3gq3 --discovery-token-ca-cert-hash sha256:f0276e6b3a50cb400de9701c39828ab83caef0caf725bfc7a61f6960db595903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Conectando ao kubectl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command line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50">
                <a:latin typeface="Arial"/>
                <a:ea typeface="Arial"/>
                <a:cs typeface="Arial"/>
                <a:sym typeface="Arial"/>
              </a:rPr>
              <a:t>$ aws --version # verifica a versão do aws CLI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$ aws sts get-caller-identity # verifica se está na conta correta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$ aws eks --region &lt;region&gt; update-kubeconfig --name &lt;cluster_name&gt; # cria e atualiza o arquivo kubconfig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$ kubectl get svc # verifica conexão com IP do Cluster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$ code ~/.kube/config # verifica a configuração do cluster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Configurar credenciais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command line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300" y="2344300"/>
            <a:ext cx="53721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275" y="1379875"/>
            <a:ext cx="5472133" cy="7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usando EKS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command line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https://www.youtube.com/watch?v=p6xDCz00TxU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latin typeface="Arial"/>
                <a:ea typeface="Arial"/>
                <a:cs typeface="Arial"/>
                <a:sym typeface="Arial"/>
              </a:rPr>
              <a:t>$ brew tab weaveworks/tab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$ brew install weaveworks/tap/eksctl # instala o eks cluster generator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$ eksctl version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# Cria o cluster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$ eksctl create cluster \ 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--name test-danilo \ 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--version 1.21 \ 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--region us-east-1 \ 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--nodegroup-name linux-nodes \ 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--node-type t2.micro \ --nodes 2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$ kubclt get nodes # ao criar com comando ele já vincula o kubeclt, o comando mostra nos nodes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$ aws eks --region &lt;region&gt; update-kubeconfig --name &lt;cluster_name&gt; # cria e atualiza o arquivo kubconfig para config manual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$ kubectl get svc # verifica conexão com IP do Cluster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r>
              <a:rPr lang="pt-BR" sz="1050">
                <a:latin typeface="Arial"/>
                <a:ea typeface="Arial"/>
                <a:cs typeface="Arial"/>
                <a:sym typeface="Arial"/>
              </a:rPr>
              <a:t>$ code ~/.kube/config # verifica a configuração do cluster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50">
                <a:latin typeface="Arial"/>
                <a:ea typeface="Arial"/>
                <a:cs typeface="Arial"/>
                <a:sym typeface="Arial"/>
              </a:rPr>
              <a:t>$ eksctl delete cluster --name test-danilo # apaga o cluster</a:t>
            </a:r>
            <a:br>
              <a:rPr lang="pt-BR" sz="1050">
                <a:latin typeface="Arial"/>
                <a:ea typeface="Arial"/>
                <a:cs typeface="Arial"/>
                <a:sym typeface="Arial"/>
              </a:rPr>
            </a:b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Configurar AKS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2" name="Google Shape;222;p39"/>
          <p:cNvSpPr txBox="1"/>
          <p:nvPr/>
        </p:nvSpPr>
        <p:spPr>
          <a:xfrm>
            <a:off x="91800" y="1139750"/>
            <a:ext cx="9052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Install az cli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https://docs.microsoft.com/pt-br/cli/azure/install-azure-cli-macos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https://docs.microsoft.com/pt-br/cli/azure/install-azure-cli-windows?tabs=azure-cli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https://docs.microsoft.com/en-us/cli/azure/install-azure-cli-linux?pivots=apt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#### simples deploy AZURE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https://docs.microsoft.com/en-us/azure/app-service/quickstart-java?tabs=javase&amp;pivots=platform-linux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# rodar e configurar serviço de deploy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mvn com.microsoft.azure:azure-webapp-maven-plugin:1.12.0:config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# fazer deploy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mvn package azure-webapp:deploy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# apagar deploy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az group delete --name grupo-treinamento --yes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AWS CLI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https://aws.amazon.com/pt/cli/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Azure ZKS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az aks get-credentials --name treinamento-concrete --resource-group Kubernets-Test-Danilo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Kubectl</a:t>
            </a:r>
            <a:endParaRPr/>
          </a:p>
        </p:txBody>
      </p:sp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A interface de linha de comando do Kubernetes é chamada de kubectl. Ele é usado para gerenciar clusters e instruir o servidor da API Kubernetes. O servidor API então adiciona ou remove contêineres nesse cluster para garantir que os estados desejado e real sejam correspondentes.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Alguns comandos: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805752"/>
            <a:ext cx="6203925" cy="18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Alguns comandos</a:t>
            </a:r>
            <a:endParaRPr/>
          </a:p>
        </p:txBody>
      </p:sp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kubectl run didox-nginx --image=nginx:latest  # cria um pod com uma imagem docker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kubectl get pods -o wide # Lista o pod e mostra o IP local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kubectl get pods --watch # Acompanha em modo watch a criação do pod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kubectl delete pods didox-nginx  # Apaga o pop criado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kubectl describe pod  didox-nginx # Descreve o pod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kubectl exec -it didox-nginx bash # Acessa o pod via ssh methodo deprecated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kubectl exec --stdin --tty didox-nginx -- /bin/bash # Acessa o pod via ssh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kubectl edit pod didox-nginx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Estrutura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https://kubernetes.io/docs/concepts/overview/components/</a:t>
            </a:r>
            <a:endParaRPr sz="8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688" y="1162875"/>
            <a:ext cx="7556624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Recursos</a:t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50" y="934200"/>
            <a:ext cx="5736325" cy="408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Recurso que armazena os containers dentro do Kubernetes - tem seus IPS efêmeros</a:t>
            </a:r>
            <a:endParaRPr sz="1100"/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31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NodePort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para liberar uma porta de acesso dentro do pod</a:t>
            </a:r>
            <a:endParaRPr sz="1100"/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28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Cluster 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Cria um IP fixo para ser utilizado nos Pods dentro da rede do cluster</a:t>
            </a:r>
            <a:endParaRPr sz="1100"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775" y="1307850"/>
            <a:ext cx="6977344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Replicaset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Cria várias réplicas de pods, gerenciando automaticamente suas instâncias</a:t>
            </a:r>
            <a:endParaRPr sz="1100"/>
          </a:p>
        </p:txBody>
      </p:sp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00" y="1189925"/>
            <a:ext cx="7868534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ConfigMap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Cria arquivos de configuração para ser reaproveitado</a:t>
            </a:r>
            <a:endParaRPr sz="1100"/>
          </a:p>
        </p:txBody>
      </p:sp>
      <p:pic>
        <p:nvPicPr>
          <p:cNvPr id="271" name="Google Shape;2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7" cy="315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Secret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Mais ideal para pegar arquivos seguros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https://www.youtube.com/watch?v=FAnQTgr04mU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Usando Mosquitto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https://gitlab.com/nanuchi/youtube-tutorial-series/-/tree/master/configmap-and-secret-volumes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25" y="2117800"/>
            <a:ext cx="8839201" cy="291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LoadBalancer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Libera o IP publicado dentro do cluster</a:t>
            </a:r>
            <a:endParaRPr sz="1100"/>
          </a:p>
        </p:txBody>
      </p:sp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38" y="1307850"/>
            <a:ext cx="772811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Deployment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Organiza todos os recursos em somente um arquivo, fazendo com que o seu deploy que mais fácil</a:t>
            </a:r>
            <a:endParaRPr sz="1100"/>
          </a:p>
        </p:txBody>
      </p:sp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4" cy="3457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1297500" y="1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Alguns comandos</a:t>
            </a:r>
            <a:endParaRPr sz="1100"/>
          </a:p>
        </p:txBody>
      </p:sp>
      <p:pic>
        <p:nvPicPr>
          <p:cNvPr id="295" name="Google Shape;2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25" y="465550"/>
            <a:ext cx="7687050" cy="46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Alguns provedores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800" y="1226450"/>
            <a:ext cx="568489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Estourando memória de um POD</a:t>
            </a:r>
            <a:endParaRPr sz="1100"/>
          </a:p>
        </p:txBody>
      </p:sp>
      <p:pic>
        <p:nvPicPr>
          <p:cNvPr id="301" name="Google Shape;3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525" y="985375"/>
            <a:ext cx="7292524" cy="24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3519550"/>
            <a:ext cx="8045414" cy="103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475" y="4653025"/>
            <a:ext cx="7142390" cy="2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HorizontalPodAutoScale (HPA)</a:t>
            </a:r>
            <a:endParaRPr sz="1100"/>
          </a:p>
        </p:txBody>
      </p:sp>
      <p:pic>
        <p:nvPicPr>
          <p:cNvPr id="309" name="Google Shape;3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350" y="1036500"/>
            <a:ext cx="6057802" cy="24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71750"/>
            <a:ext cx="8839201" cy="688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Cluster Master mult-master - AWS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https://kubernetes.io/docs/setup/production-environment/tools/kubeadm/high-availability/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https://kubernetes.io/docs/setup/production-environment/tools/kubeadm/ha-topology/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6" name="Google Shape;31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388" y="1307850"/>
            <a:ext cx="5917125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Criar máquinas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3 - master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3 - ou mais workers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1 - Servidor de proxy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Rodar os scripts do terraform e ansible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0575"/>
            <a:ext cx="8839204" cy="117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56932"/>
            <a:ext cx="8839204" cy="42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36617"/>
            <a:ext cx="8839201" cy="45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Configurar Masters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https://kubernetes.io/docs/setup/production-environment/tools/kubeadm/high-availability/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30" name="Google Shape;3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79250"/>
            <a:ext cx="8839204" cy="46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37530"/>
            <a:ext cx="8839200" cy="562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6"/>
          <p:cNvSpPr txBox="1"/>
          <p:nvPr/>
        </p:nvSpPr>
        <p:spPr>
          <a:xfrm>
            <a:off x="241100" y="1825450"/>
            <a:ext cx="77154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Rodar na máquina 1 master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sudo kubeadm init --control-plane-endpoint "</a:t>
            </a:r>
            <a:r>
              <a:rPr lang="pt-BR" sz="11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k8s-haproxy</a:t>
            </a:r>
            <a:r>
              <a:rPr lang="pt-BR" sz="9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:6443" --upload-certs # MANDANDO PARA O IP DO PROXY</a:t>
            </a:r>
            <a:endParaRPr sz="9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systemctl status kubelet | less # verifica se o serviço está de pé</a:t>
            </a:r>
            <a:endParaRPr sz="9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sudo systemctl start kubelet # se precisar start do serviço</a:t>
            </a:r>
            <a:endParaRPr sz="9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3" name="Google Shape;33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3525" y="3268525"/>
            <a:ext cx="5267702" cy="17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6"/>
          <p:cNvSpPr txBox="1"/>
          <p:nvPr/>
        </p:nvSpPr>
        <p:spPr>
          <a:xfrm>
            <a:off x="884025" y="4011075"/>
            <a:ext cx="420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Seguir exemplos do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REPO GIT Aula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Configurar workers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https://kubernetes.io/docs/setup/production-environment/tools/kubeadm/high-availability/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40" name="Google Shape;3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175" y="1248375"/>
            <a:ext cx="591265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Deploy de um app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46" name="Google Shape;3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50" y="1065725"/>
            <a:ext cx="8839204" cy="230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27194"/>
            <a:ext cx="8839204" cy="122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Libera porta no security group do IP do Cluster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Pega o public IP do cluster e testa com a porta liberada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775"/>
            <a:ext cx="8839204" cy="59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775" y="1696802"/>
            <a:ext cx="7087949" cy="1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975" y="3060575"/>
            <a:ext cx="6745574" cy="19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acesso externo criar um Ngnix com LoadBalancer enviando para o IP interno do Cluster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825" y="1467550"/>
            <a:ext cx="537634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 o ansible, libera o security group do cluster e seja feliz</a:t>
            </a:r>
            <a:endParaRPr sz="1100"/>
          </a:p>
        </p:txBody>
      </p:sp>
      <p:pic>
        <p:nvPicPr>
          <p:cNvPr id="367" name="Google Shape;3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50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9526"/>
            <a:ext cx="8839204" cy="1920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Kubernetes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1297500" y="1338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1050">
                <a:latin typeface="Arial"/>
                <a:ea typeface="Arial"/>
                <a:cs typeface="Arial"/>
                <a:sym typeface="Arial"/>
              </a:rPr>
              <a:t>Kubernetes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 é um sistema de orquestração de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containeres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open-source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 que automatiza a implantação, o dimensionamento e a gestão de aplicações em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contêineres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. Ele foi originalmente projetado pelo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Google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 e agora é mantido pela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Cloud Native Computing Foundation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. Ele funciona com uma variedade de ferramentas de conteinerização, incluindo </a:t>
            </a:r>
            <a:r>
              <a:rPr lang="pt-BR" sz="10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Docker</a:t>
            </a:r>
            <a:r>
              <a:rPr lang="pt-BR" sz="1050"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50">
                <a:latin typeface="Arial"/>
                <a:ea typeface="Arial"/>
                <a:cs typeface="Arial"/>
                <a:sym typeface="Arial"/>
              </a:rPr>
              <a:t>Muitos serviços de nuvem oferecem uma plataforma baseada em Serviço (Paas ou Iaas), onde o kubernetes pode ser implantado sob serviço gerenciado. Muitos fornecedores também provém sua própria marca de distribuição de kubernetes.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50">
                <a:latin typeface="Arial"/>
                <a:ea typeface="Arial"/>
                <a:cs typeface="Arial"/>
                <a:sym typeface="Arial"/>
              </a:rPr>
              <a:t>Para testar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https://labs.play-with-k8s.com/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 b="1" i="1"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20063" y="1053501"/>
            <a:ext cx="7393774" cy="38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/>
          <p:nvPr>
            <p:ph type="title"/>
          </p:nvPr>
        </p:nvSpPr>
        <p:spPr>
          <a:xfrm>
            <a:off x="1282900" y="218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cluster sem o docker runtime (ContainerD, RunC)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https://www.youtube.com/watch?v=04xdSqcEEyE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https://containerd.io/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https://www.docker.com/blog/runc/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74" name="Google Shape;3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9350" y="1564175"/>
            <a:ext cx="5663252" cy="33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usando EKS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Criar o cluster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00" y="1146075"/>
            <a:ext cx="5251405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usando EKS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Crie uma regra com acesso ao cluster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86" name="Google Shape;3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4" cy="3301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usando EKS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Crie uma regra com acesso ao cluster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92" name="Google Shape;3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163" y="1138775"/>
            <a:ext cx="578957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usando EKS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Crie uma regra com acesso ao cluster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98" name="Google Shape;39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46100"/>
            <a:ext cx="6899983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usando EKS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Vincule a regra no EKS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04" name="Google Shape;4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038" y="1168000"/>
            <a:ext cx="6603822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usando EKS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Seleciona a network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10" name="Google Shape;4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50" y="1168000"/>
            <a:ext cx="548647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usando EKS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Seleciona a network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16" name="Google Shape;4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50" y="1168000"/>
            <a:ext cx="548647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usando EKS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Aguarde a criação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22" name="Google Shape;4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275" y="1211850"/>
            <a:ext cx="597618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Integração contínua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https://www.atlassian.com/br/agile/software-development/continuous-integration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1"/>
          <p:cNvSpPr txBox="1"/>
          <p:nvPr/>
        </p:nvSpPr>
        <p:spPr>
          <a:xfrm>
            <a:off x="104250" y="1351675"/>
            <a:ext cx="8935500" cy="4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Integração contínua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Integração contínua é uma prática recomendada </a:t>
            </a:r>
            <a:r>
              <a:rPr lang="pt-BR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ágil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 de </a:t>
            </a:r>
            <a:r>
              <a:rPr lang="pt-BR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DevOps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integrar, como parte da rotina, alterações de código na ramificação principal de um repositório e testar as alterações com o máximo de antecedência e frequência possível. O ideal é que os desenvolvedores integrem os códigos todos os dias, se não várias vezes ao dia.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Benefícios da integração contínua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Investir em CI resulta em feedback rápido sobre as alterações de código. Tão rápido quanto "em minutos". Uma equipe que se baseia principalmente em teste manual </a:t>
            </a:r>
            <a:r>
              <a:rPr i="1"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pode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receber feedback em algumas horas, mas, na realidade, feedback de teste abrangente só chega em um dia–ou </a:t>
            </a:r>
            <a:r>
              <a:rPr i="1"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vários dias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–depois de o código ser alterado. E, quando mais alterações forem feitas, torne a correção de erros uma "expedição" com os desenvolvedores, analisando várias camadas de código para entender qual é a raiz do problema.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Local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Instalar o VM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https://www.virtualbox.org/wiki/Downloads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Client kubectl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https://docs.aws.amazon.com/eks/latest/userguide/install-kubectl.html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Instalar o minikube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https://minikube.sigs.k8s.io/docs/start/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minikube start - inicia o cluster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minikube start --driver=virtualbox - inicia o minitube mandando para o driver do virtualbox</a:t>
            </a:r>
            <a:endParaRPr b="1" sz="10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Integração contínua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https://www.atlassian.com/br/agile/software-development/continuous-integration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050" y="1225375"/>
            <a:ext cx="4018289" cy="344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 / CD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https://www.redhat.com/pt-br/topics/devops/what-is-ci-cd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313" y="1210775"/>
            <a:ext cx="7089275" cy="344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 / CD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https://www.redhat.com/pt-br/topics/devops/what-is-ci-cd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https://www.youtube.com/watch?v=j0DNdPXTBi0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https://www.youtube.com/watch?v=t7-gKSunQf8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00" y="1707424"/>
            <a:ext cx="8193026" cy="20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5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Jenkins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https://www.torneseumprogramador.com.br/aulas/integracao-continua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https://www.jenkins.io/doc/book/pipeline/syntax/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50" y="1546850"/>
            <a:ext cx="3828319" cy="273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8175" y="1546850"/>
            <a:ext cx="4564826" cy="27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6"/>
          <p:cNvSpPr txBox="1"/>
          <p:nvPr>
            <p:ph type="title"/>
          </p:nvPr>
        </p:nvSpPr>
        <p:spPr>
          <a:xfrm>
            <a:off x="1341325" y="597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Pipeline infraestrutura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https://www.youtube.com/watch?v=XGSuK8kyGag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59" name="Google Shape;45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00" y="1400700"/>
            <a:ext cx="8496840" cy="332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Jenkins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https://github.com/Didox/validadorcpfjava/blob/main/jenkinsfile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600" y="1218075"/>
            <a:ext cx="6549514" cy="34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0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25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/>
          <p:nvPr>
            <p:ph type="title"/>
          </p:nvPr>
        </p:nvSpPr>
        <p:spPr>
          <a:xfrm>
            <a:off x="1052550" y="1620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Criar EC2 AWS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 instalar jenkins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https://plugins.jenkins.io/ssh/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50" y="918525"/>
            <a:ext cx="7802906" cy="34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processos básicos do Kubernetes: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Cluster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 - Este é um conjunto de servidores, incluindo o servidor API.</a:t>
            </a:r>
            <a:br>
              <a:rPr lang="pt-BR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Master Node 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- O Master é uma coleção de componentes que constituem o painel de controle do Kubernetes. Eles são usados para cada decisão de cluster.</a:t>
            </a:r>
            <a:br>
              <a:rPr lang="pt-BR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Worker Node 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- Os nós de trabalho verificam o servidor API em busca de novas atribuições de trabalho, que eles realizam. Eles se reportam ao Master Node.</a:t>
            </a:r>
            <a:br>
              <a:rPr lang="pt-BR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Pods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 - Um pod é o menor elemento de programação. Ele funciona como um recipiente para cada container. Ele pode ter um conjunto de containers.</a:t>
            </a:r>
            <a:br>
              <a:rPr lang="pt-BR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Docker Container - As aplicações dentro do Pod</a:t>
            </a:r>
            <a:br>
              <a:rPr lang="pt-BR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Kube-proxy - Este proxy de rede executa serviços em um único nó de trabalho.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925" y="741250"/>
            <a:ext cx="6540001" cy="4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82"/>
          <p:cNvSpPr txBox="1"/>
          <p:nvPr/>
        </p:nvSpPr>
        <p:spPr>
          <a:xfrm>
            <a:off x="1037450" y="279075"/>
            <a:ext cx="74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https://gitlab.com/Didox/ci-cd-java-app-treinamento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3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Lab</a:t>
            </a:r>
            <a:endParaRPr sz="1100"/>
          </a:p>
        </p:txBody>
      </p:sp>
      <p:pic>
        <p:nvPicPr>
          <p:cNvPr id="497" name="Google Shape;49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75" y="1232675"/>
            <a:ext cx="7881370" cy="34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4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Lab</a:t>
            </a:r>
            <a:endParaRPr sz="1100"/>
          </a:p>
        </p:txBody>
      </p:sp>
      <p:pic>
        <p:nvPicPr>
          <p:cNvPr id="503" name="Google Shape;50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388" y="1152300"/>
            <a:ext cx="6667131" cy="34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Pipeline completa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https://gitlab.com/Didox/validardor-cpf-java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https://gitlab.com/Didox/validardor-cpf-java/-/blob/master/.gitlab-ci.yml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46850"/>
            <a:ext cx="8839204" cy="3262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6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 Actions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https://www.youtube.com/watch?v=R8_veQiYBjI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15" name="Google Shape;51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276525"/>
            <a:ext cx="6122395" cy="34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7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Azure DevOps</a:t>
            </a:r>
            <a:endParaRPr sz="1100"/>
          </a:p>
        </p:txBody>
      </p:sp>
      <p:pic>
        <p:nvPicPr>
          <p:cNvPr id="521" name="Google Shape;52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450" y="1166925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8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Azure Boards</a:t>
            </a:r>
            <a:endParaRPr sz="1100"/>
          </a:p>
        </p:txBody>
      </p:sp>
      <p:pic>
        <p:nvPicPr>
          <p:cNvPr id="527" name="Google Shape;52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575" y="1042750"/>
            <a:ext cx="5401093" cy="344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9"/>
          <p:cNvSpPr txBox="1"/>
          <p:nvPr>
            <p:ph type="title"/>
          </p:nvPr>
        </p:nvSpPr>
        <p:spPr>
          <a:xfrm>
            <a:off x="1297500" y="48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Azure Pipeline</a:t>
            </a:r>
            <a:endParaRPr sz="1100"/>
          </a:p>
        </p:txBody>
      </p:sp>
      <p:pic>
        <p:nvPicPr>
          <p:cNvPr id="533" name="Google Shape;53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050" y="1071950"/>
            <a:ext cx="7850980" cy="34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Opção dentro do docker Local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351" y="1063550"/>
            <a:ext cx="6688323" cy="38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Cluster Master - Worker - AWS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Criar 3 máquinas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1 para o master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2 para os workers</a:t>
            </a:r>
            <a:endParaRPr sz="1100"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5" y="3948250"/>
            <a:ext cx="8839202" cy="47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75" y="4460739"/>
            <a:ext cx="8839201" cy="54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900" y="1403950"/>
            <a:ext cx="4236088" cy="23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